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notesMasterIdLst>
    <p:notesMasterId r:id="rId11"/>
  </p:notesMasterIdLst>
  <p:sldIdLst>
    <p:sldId id="260" r:id="rId3"/>
    <p:sldId id="257" r:id="rId4"/>
    <p:sldId id="261" r:id="rId5"/>
    <p:sldId id="258" r:id="rId6"/>
    <p:sldId id="262" r:id="rId7"/>
    <p:sldId id="263" r:id="rId8"/>
    <p:sldId id="264" r:id="rId9"/>
    <p:sldId id="265"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4" d="100"/>
          <a:sy n="104" d="100"/>
        </p:scale>
        <p:origin x="1218"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6" Type="http://schemas.microsoft.com/office/2015/10/relationships/revisionInfo" Target="revisionInfo.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889D76D-358E-42CE-B055-185E40B3A552}" type="datetimeFigureOut">
              <a:rPr lang="en-GB" smtClean="0"/>
              <a:pPr/>
              <a:t>13/06/2018</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12C5EDE-6ECF-4E33-BE60-CD0138DFD8DE}" type="slidenum">
              <a:rPr lang="en-GB" smtClean="0"/>
              <a:pPr/>
              <a:t>‹#›</a:t>
            </a:fld>
            <a:endParaRPr lang="en-GB"/>
          </a:p>
        </p:txBody>
      </p:sp>
    </p:spTree>
    <p:extLst>
      <p:ext uri="{BB962C8B-B14F-4D97-AF65-F5344CB8AC3E}">
        <p14:creationId xmlns:p14="http://schemas.microsoft.com/office/powerpoint/2010/main" val="128742337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7"/>
          <p:cNvSpPr>
            <a:spLocks noGrp="1" noChangeArrowheads="1"/>
          </p:cNvSpPr>
          <p:nvPr>
            <p:ph type="sldNum" sz="quarter" idx="5"/>
          </p:nvPr>
        </p:nvSpPr>
        <p:spPr>
          <a:noFill/>
        </p:spPr>
        <p:txBody>
          <a:bodyPr/>
          <a:lstStyle>
            <a:lvl1pPr eaLnBrk="0" hangingPunct="0">
              <a:spcBef>
                <a:spcPct val="30000"/>
              </a:spcBef>
              <a:defRPr sz="1200">
                <a:solidFill>
                  <a:schemeClr val="tx1"/>
                </a:solidFill>
                <a:latin typeface="Arial" charset="0"/>
              </a:defRPr>
            </a:lvl1pPr>
            <a:lvl2pPr marL="742950" indent="-285750" eaLnBrk="0" hangingPunct="0">
              <a:spcBef>
                <a:spcPct val="30000"/>
              </a:spcBef>
              <a:defRPr sz="1200">
                <a:solidFill>
                  <a:schemeClr val="tx1"/>
                </a:solidFill>
                <a:latin typeface="Arial" charset="0"/>
              </a:defRPr>
            </a:lvl2pPr>
            <a:lvl3pPr marL="1143000" indent="-228600" eaLnBrk="0" hangingPunct="0">
              <a:spcBef>
                <a:spcPct val="30000"/>
              </a:spcBef>
              <a:defRPr sz="1200">
                <a:solidFill>
                  <a:schemeClr val="tx1"/>
                </a:solidFill>
                <a:latin typeface="Arial" charset="0"/>
              </a:defRPr>
            </a:lvl3pPr>
            <a:lvl4pPr marL="1600200" indent="-228600" eaLnBrk="0" hangingPunct="0">
              <a:spcBef>
                <a:spcPct val="30000"/>
              </a:spcBef>
              <a:defRPr sz="1200">
                <a:solidFill>
                  <a:schemeClr val="tx1"/>
                </a:solidFill>
                <a:latin typeface="Arial" charset="0"/>
              </a:defRPr>
            </a:lvl4pPr>
            <a:lvl5pPr marL="2057400" indent="-228600" eaLnBrk="0" hangingPunct="0">
              <a:spcBef>
                <a:spcPct val="30000"/>
              </a:spcBef>
              <a:defRPr sz="1200">
                <a:solidFill>
                  <a:schemeClr val="tx1"/>
                </a:solidFill>
                <a:latin typeface="Arial" charset="0"/>
              </a:defRPr>
            </a:lvl5pPr>
            <a:lvl6pPr marL="2514600" indent="-228600" eaLnBrk="0" fontAlgn="base" hangingPunct="0">
              <a:spcBef>
                <a:spcPct val="30000"/>
              </a:spcBef>
              <a:spcAft>
                <a:spcPct val="0"/>
              </a:spcAft>
              <a:defRPr sz="1200">
                <a:solidFill>
                  <a:schemeClr val="tx1"/>
                </a:solidFill>
                <a:latin typeface="Arial" charset="0"/>
              </a:defRPr>
            </a:lvl6pPr>
            <a:lvl7pPr marL="2971800" indent="-228600" eaLnBrk="0" fontAlgn="base" hangingPunct="0">
              <a:spcBef>
                <a:spcPct val="30000"/>
              </a:spcBef>
              <a:spcAft>
                <a:spcPct val="0"/>
              </a:spcAft>
              <a:defRPr sz="1200">
                <a:solidFill>
                  <a:schemeClr val="tx1"/>
                </a:solidFill>
                <a:latin typeface="Arial" charset="0"/>
              </a:defRPr>
            </a:lvl7pPr>
            <a:lvl8pPr marL="3429000" indent="-228600" eaLnBrk="0" fontAlgn="base" hangingPunct="0">
              <a:spcBef>
                <a:spcPct val="30000"/>
              </a:spcBef>
              <a:spcAft>
                <a:spcPct val="0"/>
              </a:spcAft>
              <a:defRPr sz="1200">
                <a:solidFill>
                  <a:schemeClr val="tx1"/>
                </a:solidFill>
                <a:latin typeface="Arial" charset="0"/>
              </a:defRPr>
            </a:lvl8pPr>
            <a:lvl9pPr marL="3886200" indent="-228600" eaLnBrk="0" fontAlgn="base" hangingPunct="0">
              <a:spcBef>
                <a:spcPct val="30000"/>
              </a:spcBef>
              <a:spcAft>
                <a:spcPct val="0"/>
              </a:spcAft>
              <a:defRPr sz="1200">
                <a:solidFill>
                  <a:schemeClr val="tx1"/>
                </a:solidFill>
                <a:latin typeface="Arial" charset="0"/>
              </a:defRPr>
            </a:lvl9pPr>
          </a:lstStyle>
          <a:p>
            <a:pPr eaLnBrk="1" hangingPunct="1">
              <a:spcBef>
                <a:spcPct val="0"/>
              </a:spcBef>
            </a:pPr>
            <a:fld id="{BBB059D1-56EA-4E5D-8895-84099915A816}" type="slidenum">
              <a:rPr lang="en-US" altLang="en-US" smtClean="0"/>
              <a:pPr eaLnBrk="1" hangingPunct="1">
                <a:spcBef>
                  <a:spcPct val="0"/>
                </a:spcBef>
              </a:pPr>
              <a:t>1</a:t>
            </a:fld>
            <a:endParaRPr lang="en-US" altLang="en-US" dirty="0"/>
          </a:p>
        </p:txBody>
      </p:sp>
      <p:sp>
        <p:nvSpPr>
          <p:cNvPr id="39939" name="Rectangle 2"/>
          <p:cNvSpPr>
            <a:spLocks noGrp="1" noRot="1" noChangeAspect="1" noChangeArrowheads="1" noTextEdit="1"/>
          </p:cNvSpPr>
          <p:nvPr>
            <p:ph type="sldImg"/>
          </p:nvPr>
        </p:nvSpPr>
        <p:spPr>
          <a:ln/>
        </p:spPr>
      </p:sp>
      <p:sp>
        <p:nvSpPr>
          <p:cNvPr id="39940" name="Rectangle 3"/>
          <p:cNvSpPr>
            <a:spLocks noGrp="1" noChangeArrowheads="1"/>
          </p:cNvSpPr>
          <p:nvPr>
            <p:ph type="body" idx="1"/>
          </p:nvPr>
        </p:nvSpPr>
        <p:spPr>
          <a:noFill/>
        </p:spPr>
        <p:txBody>
          <a:bodyPr/>
          <a:lstStyle/>
          <a:p>
            <a:pPr eaLnBrk="1" hangingPunct="1"/>
            <a:endParaRPr lang="en-US" altLang="en-US" dirty="0"/>
          </a:p>
        </p:txBody>
      </p:sp>
    </p:spTree>
    <p:extLst>
      <p:ext uri="{BB962C8B-B14F-4D97-AF65-F5344CB8AC3E}">
        <p14:creationId xmlns:p14="http://schemas.microsoft.com/office/powerpoint/2010/main" val="164987643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6"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7827"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endParaRPr lang="en-GB">
              <a:latin typeface="Arial" charset="0"/>
              <a:cs typeface="Arial" charset="0"/>
            </a:endParaRPr>
          </a:p>
        </p:txBody>
      </p:sp>
    </p:spTree>
    <p:extLst>
      <p:ext uri="{BB962C8B-B14F-4D97-AF65-F5344CB8AC3E}">
        <p14:creationId xmlns:p14="http://schemas.microsoft.com/office/powerpoint/2010/main" val="74672052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A68FF051-9916-4C1B-B67B-7E0B809352EA}" type="datetimeFigureOut">
              <a:rPr lang="en-GB" smtClean="0"/>
              <a:pPr/>
              <a:t>13/06/2018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1206632-B7E1-479D-8BFE-7F6F5A62C95C}" type="slidenum">
              <a:rPr lang="en-GB" smtClean="0"/>
              <a:pPr/>
              <a:t>‹#›</a:t>
            </a:fld>
            <a:endParaRPr lang="en-GB"/>
          </a:p>
        </p:txBody>
      </p:sp>
    </p:spTree>
    <p:extLst>
      <p:ext uri="{BB962C8B-B14F-4D97-AF65-F5344CB8AC3E}">
        <p14:creationId xmlns:p14="http://schemas.microsoft.com/office/powerpoint/2010/main" val="38024978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A68FF051-9916-4C1B-B67B-7E0B809352EA}" type="datetimeFigureOut">
              <a:rPr lang="en-GB" smtClean="0"/>
              <a:pPr/>
              <a:t>13/06/2018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1206632-B7E1-479D-8BFE-7F6F5A62C95C}" type="slidenum">
              <a:rPr lang="en-GB" smtClean="0"/>
              <a:pPr/>
              <a:t>‹#›</a:t>
            </a:fld>
            <a:endParaRPr lang="en-GB"/>
          </a:p>
        </p:txBody>
      </p:sp>
    </p:spTree>
    <p:extLst>
      <p:ext uri="{BB962C8B-B14F-4D97-AF65-F5344CB8AC3E}">
        <p14:creationId xmlns:p14="http://schemas.microsoft.com/office/powerpoint/2010/main" val="97260433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A68FF051-9916-4C1B-B67B-7E0B809352EA}" type="datetimeFigureOut">
              <a:rPr lang="en-GB" smtClean="0"/>
              <a:pPr/>
              <a:t>13/06/2018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1206632-B7E1-479D-8BFE-7F6F5A62C95C}" type="slidenum">
              <a:rPr lang="en-GB" smtClean="0"/>
              <a:pPr/>
              <a:t>‹#›</a:t>
            </a:fld>
            <a:endParaRPr lang="en-GB"/>
          </a:p>
        </p:txBody>
      </p:sp>
    </p:spTree>
    <p:extLst>
      <p:ext uri="{BB962C8B-B14F-4D97-AF65-F5344CB8AC3E}">
        <p14:creationId xmlns:p14="http://schemas.microsoft.com/office/powerpoint/2010/main" val="276117213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178734947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117421227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277570674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380875925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277618212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355630347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1130986324"/>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20035960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A68FF051-9916-4C1B-B67B-7E0B809352EA}" type="datetimeFigureOut">
              <a:rPr lang="en-GB" smtClean="0"/>
              <a:pPr/>
              <a:t>13/06/2018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1206632-B7E1-479D-8BFE-7F6F5A62C95C}" type="slidenum">
              <a:rPr lang="en-GB" smtClean="0"/>
              <a:pPr/>
              <a:t>‹#›</a:t>
            </a:fld>
            <a:endParaRPr lang="en-GB"/>
          </a:p>
        </p:txBody>
      </p:sp>
    </p:spTree>
    <p:extLst>
      <p:ext uri="{BB962C8B-B14F-4D97-AF65-F5344CB8AC3E}">
        <p14:creationId xmlns:p14="http://schemas.microsoft.com/office/powerpoint/2010/main" val="2638031781"/>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135019057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172001598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3565037841"/>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220402943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A68FF051-9916-4C1B-B67B-7E0B809352EA}" type="datetimeFigureOut">
              <a:rPr lang="en-GB" smtClean="0"/>
              <a:pPr/>
              <a:t>13/06/2018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1206632-B7E1-479D-8BFE-7F6F5A62C95C}" type="slidenum">
              <a:rPr lang="en-GB" smtClean="0"/>
              <a:pPr/>
              <a:t>‹#›</a:t>
            </a:fld>
            <a:endParaRPr lang="en-GB"/>
          </a:p>
        </p:txBody>
      </p:sp>
    </p:spTree>
    <p:extLst>
      <p:ext uri="{BB962C8B-B14F-4D97-AF65-F5344CB8AC3E}">
        <p14:creationId xmlns:p14="http://schemas.microsoft.com/office/powerpoint/2010/main" val="23124360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A68FF051-9916-4C1B-B67B-7E0B809352EA}" type="datetimeFigureOut">
              <a:rPr lang="en-GB" smtClean="0"/>
              <a:pPr/>
              <a:t>13/06/2018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1206632-B7E1-479D-8BFE-7F6F5A62C95C}" type="slidenum">
              <a:rPr lang="en-GB" smtClean="0"/>
              <a:pPr/>
              <a:t>‹#›</a:t>
            </a:fld>
            <a:endParaRPr lang="en-GB"/>
          </a:p>
        </p:txBody>
      </p:sp>
    </p:spTree>
    <p:extLst>
      <p:ext uri="{BB962C8B-B14F-4D97-AF65-F5344CB8AC3E}">
        <p14:creationId xmlns:p14="http://schemas.microsoft.com/office/powerpoint/2010/main" val="33727235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A68FF051-9916-4C1B-B67B-7E0B809352EA}" type="datetimeFigureOut">
              <a:rPr lang="en-GB" smtClean="0"/>
              <a:pPr/>
              <a:t>13/06/2018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61206632-B7E1-479D-8BFE-7F6F5A62C95C}" type="slidenum">
              <a:rPr lang="en-GB" smtClean="0"/>
              <a:pPr/>
              <a:t>‹#›</a:t>
            </a:fld>
            <a:endParaRPr lang="en-GB"/>
          </a:p>
        </p:txBody>
      </p:sp>
    </p:spTree>
    <p:extLst>
      <p:ext uri="{BB962C8B-B14F-4D97-AF65-F5344CB8AC3E}">
        <p14:creationId xmlns:p14="http://schemas.microsoft.com/office/powerpoint/2010/main" val="291888301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A68FF051-9916-4C1B-B67B-7E0B809352EA}" type="datetimeFigureOut">
              <a:rPr lang="en-GB" smtClean="0"/>
              <a:pPr/>
              <a:t>13/06/2018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61206632-B7E1-479D-8BFE-7F6F5A62C95C}" type="slidenum">
              <a:rPr lang="en-GB" smtClean="0"/>
              <a:pPr/>
              <a:t>‹#›</a:t>
            </a:fld>
            <a:endParaRPr lang="en-GB"/>
          </a:p>
        </p:txBody>
      </p:sp>
    </p:spTree>
    <p:extLst>
      <p:ext uri="{BB962C8B-B14F-4D97-AF65-F5344CB8AC3E}">
        <p14:creationId xmlns:p14="http://schemas.microsoft.com/office/powerpoint/2010/main" val="16938669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68FF051-9916-4C1B-B67B-7E0B809352EA}" type="datetimeFigureOut">
              <a:rPr lang="en-GB" smtClean="0"/>
              <a:pPr/>
              <a:t>13/06/2018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61206632-B7E1-479D-8BFE-7F6F5A62C95C}" type="slidenum">
              <a:rPr lang="en-GB" smtClean="0"/>
              <a:pPr/>
              <a:t>‹#›</a:t>
            </a:fld>
            <a:endParaRPr lang="en-GB"/>
          </a:p>
        </p:txBody>
      </p:sp>
    </p:spTree>
    <p:extLst>
      <p:ext uri="{BB962C8B-B14F-4D97-AF65-F5344CB8AC3E}">
        <p14:creationId xmlns:p14="http://schemas.microsoft.com/office/powerpoint/2010/main" val="106875785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A68FF051-9916-4C1B-B67B-7E0B809352EA}" type="datetimeFigureOut">
              <a:rPr lang="en-GB" smtClean="0"/>
              <a:pPr/>
              <a:t>13/06/2018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1206632-B7E1-479D-8BFE-7F6F5A62C95C}" type="slidenum">
              <a:rPr lang="en-GB" smtClean="0"/>
              <a:pPr/>
              <a:t>‹#›</a:t>
            </a:fld>
            <a:endParaRPr lang="en-GB"/>
          </a:p>
        </p:txBody>
      </p:sp>
    </p:spTree>
    <p:extLst>
      <p:ext uri="{BB962C8B-B14F-4D97-AF65-F5344CB8AC3E}">
        <p14:creationId xmlns:p14="http://schemas.microsoft.com/office/powerpoint/2010/main" val="23994062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A68FF051-9916-4C1B-B67B-7E0B809352EA}" type="datetimeFigureOut">
              <a:rPr lang="en-GB" smtClean="0"/>
              <a:pPr/>
              <a:t>13/06/2018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1206632-B7E1-479D-8BFE-7F6F5A62C95C}" type="slidenum">
              <a:rPr lang="en-GB" smtClean="0"/>
              <a:pPr/>
              <a:t>‹#›</a:t>
            </a:fld>
            <a:endParaRPr lang="en-GB"/>
          </a:p>
        </p:txBody>
      </p:sp>
    </p:spTree>
    <p:extLst>
      <p:ext uri="{BB962C8B-B14F-4D97-AF65-F5344CB8AC3E}">
        <p14:creationId xmlns:p14="http://schemas.microsoft.com/office/powerpoint/2010/main" val="26253090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image" Target="../media/image1.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68FF051-9916-4C1B-B67B-7E0B809352EA}" type="datetimeFigureOut">
              <a:rPr lang="en-GB" smtClean="0"/>
              <a:pPr/>
              <a:t>13/06/2018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1206632-B7E1-479D-8BFE-7F6F5A62C95C}" type="slidenum">
              <a:rPr lang="en-GB" smtClean="0"/>
              <a:pPr/>
              <a:t>‹#›</a:t>
            </a:fld>
            <a:endParaRPr lang="en-GB"/>
          </a:p>
        </p:txBody>
      </p:sp>
    </p:spTree>
    <p:extLst>
      <p:ext uri="{BB962C8B-B14F-4D97-AF65-F5344CB8AC3E}">
        <p14:creationId xmlns:p14="http://schemas.microsoft.com/office/powerpoint/2010/main" val="141981264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4"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714205"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Formation des Équipes d’Intervention Rapide</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60674305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3" Type="http://schemas.openxmlformats.org/officeDocument/2006/relationships/hyperlink" Target="mailto:ihrhrt@who.int" TargetMode="External"/><Relationship Id="rId2" Type="http://schemas.openxmlformats.org/officeDocument/2006/relationships/hyperlink" Target="https://extranet.who.int/hslp" TargetMode="External"/><Relationship Id="rId1" Type="http://schemas.openxmlformats.org/officeDocument/2006/relationships/slideLayout" Target="../slideLayouts/slideLayout1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ctrTitle"/>
          </p:nvPr>
        </p:nvSpPr>
        <p:spPr>
          <a:xfrm>
            <a:off x="2699792" y="84138"/>
            <a:ext cx="6410871" cy="1752600"/>
          </a:xfrm>
        </p:spPr>
        <p:txBody>
          <a:bodyPr/>
          <a:lstStyle/>
          <a:p>
            <a:pPr algn="r" eaLnBrk="1" hangingPunct="1"/>
            <a:r>
              <a:rPr lang="en-US" altLang="en-US" sz="3200" b="1" dirty="0">
                <a:solidFill>
                  <a:srgbClr val="0070C0"/>
                </a:solidFill>
                <a:latin typeface="Arial" panose="020B0604020202020204" pitchFamily="34" charset="0"/>
                <a:cs typeface="Arial" panose="020B0604020202020204" pitchFamily="34" charset="0"/>
              </a:rPr>
              <a:t>Formation des </a:t>
            </a:r>
            <a:br>
              <a:rPr lang="en-US" altLang="en-US" sz="3200" b="1" dirty="0">
                <a:solidFill>
                  <a:srgbClr val="002060"/>
                </a:solidFill>
                <a:latin typeface="Arial" panose="020B0604020202020204" pitchFamily="34" charset="0"/>
                <a:cs typeface="Arial" panose="020B0604020202020204" pitchFamily="34" charset="0"/>
              </a:rPr>
            </a:br>
            <a:r>
              <a:rPr lang="en-US" altLang="en-US" sz="3200" b="1" dirty="0" err="1">
                <a:solidFill>
                  <a:srgbClr val="002060"/>
                </a:solidFill>
                <a:latin typeface="Arial" panose="020B0604020202020204" pitchFamily="34" charset="0"/>
                <a:cs typeface="Arial" panose="020B0604020202020204" pitchFamily="34" charset="0"/>
              </a:rPr>
              <a:t>Équipes</a:t>
            </a:r>
            <a:r>
              <a:rPr lang="en-US" altLang="en-US" sz="3200" b="1" dirty="0">
                <a:solidFill>
                  <a:srgbClr val="002060"/>
                </a:solidFill>
                <a:latin typeface="Arial" panose="020B0604020202020204" pitchFamily="34" charset="0"/>
                <a:cs typeface="Arial" panose="020B0604020202020204" pitchFamily="34" charset="0"/>
              </a:rPr>
              <a:t> </a:t>
            </a:r>
            <a:r>
              <a:rPr lang="en-US" altLang="en-US" sz="3200" b="1" dirty="0" err="1">
                <a:solidFill>
                  <a:srgbClr val="002060"/>
                </a:solidFill>
                <a:latin typeface="Arial" panose="020B0604020202020204" pitchFamily="34" charset="0"/>
                <a:cs typeface="Arial" panose="020B0604020202020204" pitchFamily="34" charset="0"/>
              </a:rPr>
              <a:t>d‘Intervention</a:t>
            </a:r>
            <a:r>
              <a:rPr lang="en-US" altLang="en-US" sz="3200" b="1" dirty="0">
                <a:solidFill>
                  <a:srgbClr val="002060"/>
                </a:solidFill>
                <a:latin typeface="Arial" panose="020B0604020202020204" pitchFamily="34" charset="0"/>
                <a:cs typeface="Arial" panose="020B0604020202020204" pitchFamily="34" charset="0"/>
              </a:rPr>
              <a:t> </a:t>
            </a:r>
            <a:r>
              <a:rPr lang="en-US" altLang="en-US" sz="3200" b="1" dirty="0" err="1">
                <a:solidFill>
                  <a:srgbClr val="002060"/>
                </a:solidFill>
                <a:latin typeface="Arial" panose="020B0604020202020204" pitchFamily="34" charset="0"/>
                <a:cs typeface="Arial" panose="020B0604020202020204" pitchFamily="34" charset="0"/>
              </a:rPr>
              <a:t>Rapide</a:t>
            </a:r>
            <a:endParaRPr lang="en-US" altLang="en-US" sz="3200" b="1" dirty="0">
              <a:solidFill>
                <a:srgbClr val="002060"/>
              </a:solidFill>
              <a:latin typeface="Arial" panose="020B0604020202020204" pitchFamily="34" charset="0"/>
              <a:cs typeface="Arial" panose="020B0604020202020204" pitchFamily="34" charset="0"/>
            </a:endParaRPr>
          </a:p>
        </p:txBody>
      </p:sp>
      <p:sp>
        <p:nvSpPr>
          <p:cNvPr id="15363" name="Subtitle 2"/>
          <p:cNvSpPr>
            <a:spLocks noGrp="1"/>
          </p:cNvSpPr>
          <p:nvPr>
            <p:ph type="subTitle" idx="1"/>
          </p:nvPr>
        </p:nvSpPr>
        <p:spPr>
          <a:xfrm>
            <a:off x="0" y="4436418"/>
            <a:ext cx="9144000" cy="1080814"/>
          </a:xfrm>
          <a:solidFill>
            <a:schemeClr val="bg1"/>
          </a:solidFill>
        </p:spPr>
        <p:txBody>
          <a:bodyPr>
            <a:normAutofit/>
          </a:bodyPr>
          <a:lstStyle/>
          <a:p>
            <a:pPr algn="l" eaLnBrk="1" hangingPunct="1"/>
            <a:r>
              <a:rPr lang="en-US" altLang="en-US" b="1" dirty="0">
                <a:solidFill>
                  <a:srgbClr val="002060"/>
                </a:solidFill>
                <a:latin typeface="Arial" panose="020B0604020202020204" pitchFamily="34" charset="0"/>
                <a:cs typeface="Arial" panose="020B0604020202020204" pitchFamily="34" charset="0"/>
              </a:rPr>
              <a:t>A3.3 Exercice : liste de </a:t>
            </a:r>
            <a:r>
              <a:rPr lang="en-US" altLang="en-US" b="1" dirty="0" err="1">
                <a:solidFill>
                  <a:srgbClr val="002060"/>
                </a:solidFill>
                <a:latin typeface="Arial" panose="020B0604020202020204" pitchFamily="34" charset="0"/>
                <a:cs typeface="Arial" panose="020B0604020202020204" pitchFamily="34" charset="0"/>
              </a:rPr>
              <a:t>contrôle</a:t>
            </a:r>
            <a:r>
              <a:rPr lang="en-US" altLang="en-US" b="1" dirty="0">
                <a:solidFill>
                  <a:srgbClr val="002060"/>
                </a:solidFill>
                <a:latin typeface="Arial" panose="020B0604020202020204" pitchFamily="34" charset="0"/>
                <a:cs typeface="Arial" panose="020B0604020202020204" pitchFamily="34" charset="0"/>
              </a:rPr>
              <a:t> pour la </a:t>
            </a:r>
            <a:r>
              <a:rPr lang="en-US" altLang="en-US" b="1" dirty="0" err="1">
                <a:solidFill>
                  <a:srgbClr val="002060"/>
                </a:solidFill>
                <a:latin typeface="Arial" panose="020B0604020202020204" pitchFamily="34" charset="0"/>
                <a:cs typeface="Arial" panose="020B0604020202020204" pitchFamily="34" charset="0"/>
              </a:rPr>
              <a:t>logistique</a:t>
            </a:r>
            <a:endParaRPr lang="en-US" altLang="en-US" b="1" dirty="0">
              <a:solidFill>
                <a:srgbClr val="002060"/>
              </a:solidFill>
              <a:latin typeface="Arial" panose="020B0604020202020204" pitchFamily="34" charset="0"/>
              <a:cs typeface="Arial" panose="020B0604020202020204" pitchFamily="34" charset="0"/>
            </a:endParaRPr>
          </a:p>
        </p:txBody>
      </p:sp>
      <p:sp>
        <p:nvSpPr>
          <p:cNvPr id="2" name="TextBox 1"/>
          <p:cNvSpPr txBox="1"/>
          <p:nvPr/>
        </p:nvSpPr>
        <p:spPr>
          <a:xfrm>
            <a:off x="35496" y="5457418"/>
            <a:ext cx="2376264" cy="707886"/>
          </a:xfrm>
          <a:prstGeom prst="rect">
            <a:avLst/>
          </a:prstGeom>
          <a:noFill/>
        </p:spPr>
        <p:txBody>
          <a:bodyPr wrap="square" rtlCol="0">
            <a:spAutoFit/>
          </a:bodyPr>
          <a:lstStyle/>
          <a:p>
            <a:r>
              <a:rPr lang="en-US" altLang="en-US" sz="2200" b="1" dirty="0">
                <a:solidFill>
                  <a:srgbClr val="002060"/>
                </a:solidFill>
                <a:cs typeface="Arial" charset="0"/>
              </a:rPr>
              <a:t>Durée : 60 min</a:t>
            </a:r>
          </a:p>
          <a:p>
            <a:endParaRPr lang="en-GB" dirty="0"/>
          </a:p>
        </p:txBody>
      </p:sp>
      <p:sp>
        <p:nvSpPr>
          <p:cNvPr id="3" name="TextBox 2">
            <a:extLst>
              <a:ext uri="{FF2B5EF4-FFF2-40B4-BE49-F238E27FC236}">
                <a16:creationId xmlns:a16="http://schemas.microsoft.com/office/drawing/2014/main" id="{2F54CDBC-EA34-40B1-B426-49CB050D9336}"/>
              </a:ext>
            </a:extLst>
          </p:cNvPr>
          <p:cNvSpPr txBox="1"/>
          <p:nvPr/>
        </p:nvSpPr>
        <p:spPr>
          <a:xfrm>
            <a:off x="35496" y="6433591"/>
            <a:ext cx="1855123" cy="307777"/>
          </a:xfrm>
          <a:prstGeom prst="rect">
            <a:avLst/>
          </a:prstGeom>
          <a:noFill/>
        </p:spPr>
        <p:txBody>
          <a:bodyPr wrap="none" rtlCol="0">
            <a:spAutoFit/>
          </a:bodyPr>
          <a:lstStyle/>
          <a:p>
            <a:r>
              <a:rPr lang="fr-FR" sz="1400" dirty="0">
                <a:solidFill>
                  <a:srgbClr val="002060"/>
                </a:solidFill>
              </a:rPr>
              <a:t>Mise à jour: mars 2016</a:t>
            </a:r>
            <a:endParaRPr lang="en-US" sz="1400" dirty="0">
              <a:solidFill>
                <a:srgbClr val="002060"/>
              </a:solidFill>
            </a:endParaRPr>
          </a:p>
        </p:txBody>
      </p:sp>
    </p:spTree>
    <p:extLst>
      <p:ext uri="{BB962C8B-B14F-4D97-AF65-F5344CB8AC3E}">
        <p14:creationId xmlns:p14="http://schemas.microsoft.com/office/powerpoint/2010/main" val="5291378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116632"/>
            <a:ext cx="8229600" cy="1143000"/>
          </a:xfrm>
        </p:spPr>
        <p:txBody>
          <a:bodyPr>
            <a:normAutofit/>
          </a:bodyPr>
          <a:lstStyle/>
          <a:p>
            <a:r>
              <a:rPr lang="fr-FR" sz="3600" b="1" dirty="0">
                <a:solidFill>
                  <a:srgbClr val="002060"/>
                </a:solidFill>
              </a:rPr>
              <a:t>Objectifs d'apprentissage</a:t>
            </a:r>
            <a:endParaRPr lang="en-GB" sz="3600" b="1" dirty="0">
              <a:solidFill>
                <a:srgbClr val="002060"/>
              </a:solidFill>
            </a:endParaRPr>
          </a:p>
        </p:txBody>
      </p:sp>
      <p:sp>
        <p:nvSpPr>
          <p:cNvPr id="3" name="Content Placeholder 2"/>
          <p:cNvSpPr>
            <a:spLocks noGrp="1"/>
          </p:cNvSpPr>
          <p:nvPr>
            <p:ph idx="4294967295"/>
          </p:nvPr>
        </p:nvSpPr>
        <p:spPr>
          <a:xfrm>
            <a:off x="251520" y="1268761"/>
            <a:ext cx="8445624" cy="4608512"/>
          </a:xfrm>
        </p:spPr>
        <p:txBody>
          <a:bodyPr>
            <a:noAutofit/>
          </a:bodyPr>
          <a:lstStyle/>
          <a:p>
            <a:pPr marL="0" indent="0">
              <a:buNone/>
            </a:pPr>
            <a:r>
              <a:rPr lang="en-US" sz="2400" dirty="0"/>
              <a:t>À la fin de cette activité, vous devriez être en </a:t>
            </a:r>
            <a:r>
              <a:rPr lang="en-US" sz="2400" dirty="0" err="1"/>
              <a:t>mesure</a:t>
            </a:r>
            <a:r>
              <a:rPr lang="en-US" sz="2400" dirty="0"/>
              <a:t> :</a:t>
            </a:r>
          </a:p>
          <a:p>
            <a:r>
              <a:rPr lang="en-US" sz="2400" dirty="0" err="1"/>
              <a:t>D’identifier</a:t>
            </a:r>
            <a:r>
              <a:rPr lang="en-US" sz="2400" dirty="0"/>
              <a:t> les équipements et les moyens logistiques minimums nécessaires aux EIR en cas d'évènement de santé publique spécifique (outils, directives, transport, communication, chargement, équipements et fournitures).</a:t>
            </a:r>
          </a:p>
          <a:p>
            <a:pPr marL="0" indent="0">
              <a:buNone/>
            </a:pPr>
            <a:endParaRPr lang="en-US" sz="1100" dirty="0"/>
          </a:p>
          <a:p>
            <a:r>
              <a:rPr lang="en-US" sz="2400" dirty="0"/>
              <a:t>De </a:t>
            </a:r>
            <a:r>
              <a:rPr lang="en-US" sz="2400" dirty="0" err="1"/>
              <a:t>bien</a:t>
            </a:r>
            <a:r>
              <a:rPr lang="en-US" sz="2400" dirty="0"/>
              <a:t> utiliser et bien gérer les besoins logistiques minimums nécessaires en cas d'évènement de santé publique spécifique.</a:t>
            </a:r>
          </a:p>
          <a:p>
            <a:pPr marL="0" indent="0">
              <a:buNone/>
            </a:pPr>
            <a:endParaRPr lang="en-US" sz="1100" dirty="0"/>
          </a:p>
          <a:p>
            <a:r>
              <a:rPr lang="en-US" sz="2400" dirty="0"/>
              <a:t>De </a:t>
            </a:r>
            <a:r>
              <a:rPr lang="en-US" sz="2400" dirty="0" err="1"/>
              <a:t>trouver</a:t>
            </a:r>
            <a:r>
              <a:rPr lang="en-US" sz="2400" dirty="0"/>
              <a:t> localement le matériel adapté.</a:t>
            </a:r>
          </a:p>
          <a:p>
            <a:pPr marL="0" indent="0">
              <a:buNone/>
            </a:pPr>
            <a:endParaRPr lang="en-GB" sz="1800" dirty="0"/>
          </a:p>
        </p:txBody>
      </p:sp>
    </p:spTree>
    <p:extLst>
      <p:ext uri="{BB962C8B-B14F-4D97-AF65-F5344CB8AC3E}">
        <p14:creationId xmlns:p14="http://schemas.microsoft.com/office/powerpoint/2010/main" val="227850604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r-FR" sz="3600" b="1" dirty="0">
                <a:solidFill>
                  <a:srgbClr val="002060"/>
                </a:solidFill>
              </a:rPr>
              <a:t>Instructions</a:t>
            </a:r>
            <a:endParaRPr lang="en-GB" sz="3600" b="1" dirty="0">
              <a:solidFill>
                <a:srgbClr val="002060"/>
              </a:solidFill>
            </a:endParaRPr>
          </a:p>
        </p:txBody>
      </p:sp>
      <p:sp>
        <p:nvSpPr>
          <p:cNvPr id="3" name="Content Placeholder 2"/>
          <p:cNvSpPr>
            <a:spLocks noGrp="1"/>
          </p:cNvSpPr>
          <p:nvPr>
            <p:ph idx="4294967295"/>
          </p:nvPr>
        </p:nvSpPr>
        <p:spPr>
          <a:xfrm>
            <a:off x="395536" y="1340768"/>
            <a:ext cx="8229600" cy="4924425"/>
          </a:xfrm>
        </p:spPr>
        <p:txBody>
          <a:bodyPr>
            <a:noAutofit/>
          </a:bodyPr>
          <a:lstStyle/>
          <a:p>
            <a:pPr marL="0" indent="0" algn="ctr">
              <a:buNone/>
            </a:pPr>
            <a:r>
              <a:rPr lang="en-GB" sz="2400" dirty="0"/>
              <a:t>Chaque </a:t>
            </a:r>
            <a:r>
              <a:rPr lang="en-GB" sz="2400" dirty="0" err="1"/>
              <a:t>groupe</a:t>
            </a:r>
            <a:r>
              <a:rPr lang="en-GB" sz="2400" dirty="0"/>
              <a:t> </a:t>
            </a:r>
            <a:r>
              <a:rPr lang="en-GB" sz="2400" dirty="0" err="1"/>
              <a:t>étudie</a:t>
            </a:r>
            <a:r>
              <a:rPr lang="en-GB" sz="2400" dirty="0"/>
              <a:t> le </a:t>
            </a:r>
            <a:r>
              <a:rPr lang="en-GB" sz="2400" dirty="0" err="1"/>
              <a:t>déploiement</a:t>
            </a:r>
            <a:r>
              <a:rPr lang="en-GB" sz="2400" dirty="0"/>
              <a:t> </a:t>
            </a:r>
            <a:r>
              <a:rPr lang="en-GB" sz="2400" dirty="0" err="1"/>
              <a:t>d’une</a:t>
            </a:r>
            <a:r>
              <a:rPr lang="en-GB" sz="2400" dirty="0"/>
              <a:t> EIR </a:t>
            </a:r>
            <a:r>
              <a:rPr lang="en-GB" sz="2400" dirty="0" err="1"/>
              <a:t>dans</a:t>
            </a:r>
            <a:r>
              <a:rPr lang="en-GB" sz="2400" dirty="0"/>
              <a:t> un des </a:t>
            </a:r>
            <a:r>
              <a:rPr lang="en-GB" sz="2400" dirty="0" err="1"/>
              <a:t>cas</a:t>
            </a:r>
            <a:r>
              <a:rPr lang="en-GB" sz="2400" dirty="0"/>
              <a:t> </a:t>
            </a:r>
            <a:r>
              <a:rPr lang="en-GB" sz="2400" dirty="0" err="1"/>
              <a:t>spécifiques</a:t>
            </a:r>
            <a:r>
              <a:rPr lang="en-GB" sz="2400" dirty="0"/>
              <a:t> </a:t>
            </a:r>
            <a:r>
              <a:rPr lang="en-GB" sz="2400" dirty="0" err="1"/>
              <a:t>suivant</a:t>
            </a:r>
            <a:r>
              <a:rPr lang="en-GB" sz="2400" dirty="0"/>
              <a:t>: </a:t>
            </a:r>
          </a:p>
          <a:p>
            <a:pPr lvl="1"/>
            <a:r>
              <a:rPr lang="fr-BE" sz="2400" dirty="0"/>
              <a:t>Cas suspect d'Ebola</a:t>
            </a:r>
          </a:p>
          <a:p>
            <a:pPr lvl="1"/>
            <a:r>
              <a:rPr lang="fr-BE" sz="2400" dirty="0"/>
              <a:t>Cas suspect de Fièvre de la Vallée du Rift</a:t>
            </a:r>
          </a:p>
          <a:p>
            <a:pPr lvl="1"/>
            <a:r>
              <a:rPr lang="fr-BE" sz="2400" dirty="0"/>
              <a:t>Cas suspect de charbon</a:t>
            </a:r>
          </a:p>
          <a:p>
            <a:pPr lvl="1"/>
            <a:r>
              <a:rPr lang="fr-BE" sz="2400" dirty="0"/>
              <a:t>Cas suspect de </a:t>
            </a:r>
            <a:r>
              <a:rPr lang="en-GB" sz="2400" dirty="0"/>
              <a:t>SRAS</a:t>
            </a:r>
            <a:endParaRPr lang="fr-BE" sz="2400" dirty="0"/>
          </a:p>
          <a:p>
            <a:endParaRPr lang="en-GB" sz="2400" dirty="0"/>
          </a:p>
          <a:p>
            <a:pPr marL="0" indent="0">
              <a:buNone/>
            </a:pPr>
            <a:r>
              <a:rPr lang="en-GB" sz="2400" dirty="0"/>
              <a:t>Le groupe doit préparer une liste de contrôle des matériels et des équipements devant être apportés sur le terrain.</a:t>
            </a:r>
          </a:p>
        </p:txBody>
      </p:sp>
    </p:spTree>
    <p:extLst>
      <p:ext uri="{BB962C8B-B14F-4D97-AF65-F5344CB8AC3E}">
        <p14:creationId xmlns:p14="http://schemas.microsoft.com/office/powerpoint/2010/main" val="277904895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7504" y="-18256"/>
            <a:ext cx="9036496" cy="1143000"/>
          </a:xfrm>
        </p:spPr>
        <p:txBody>
          <a:bodyPr>
            <a:noAutofit/>
          </a:bodyPr>
          <a:lstStyle/>
          <a:p>
            <a:pPr>
              <a:lnSpc>
                <a:spcPts val="3800"/>
              </a:lnSpc>
            </a:pPr>
            <a:r>
              <a:rPr lang="en-GB" sz="3600" b="1" dirty="0" err="1">
                <a:solidFill>
                  <a:srgbClr val="002060"/>
                </a:solidFill>
              </a:rPr>
              <a:t>Exemple</a:t>
            </a:r>
            <a:r>
              <a:rPr lang="en-GB" sz="3600" b="1" dirty="0">
                <a:solidFill>
                  <a:srgbClr val="002060"/>
                </a:solidFill>
              </a:rPr>
              <a:t>: liste de contrôle EIR pour faire face à la MVE (1)</a:t>
            </a:r>
          </a:p>
        </p:txBody>
      </p:sp>
      <p:sp>
        <p:nvSpPr>
          <p:cNvPr id="3" name="Content Placeholder 2"/>
          <p:cNvSpPr>
            <a:spLocks noGrp="1"/>
          </p:cNvSpPr>
          <p:nvPr>
            <p:ph idx="4294967295"/>
          </p:nvPr>
        </p:nvSpPr>
        <p:spPr>
          <a:xfrm>
            <a:off x="251520" y="1124744"/>
            <a:ext cx="8640960" cy="5040560"/>
          </a:xfrm>
        </p:spPr>
        <p:txBody>
          <a:bodyPr>
            <a:noAutofit/>
          </a:bodyPr>
          <a:lstStyle/>
          <a:p>
            <a:pPr marL="0" indent="0">
              <a:buNone/>
            </a:pPr>
            <a:r>
              <a:rPr lang="en-GB" sz="1600" b="1" dirty="0">
                <a:solidFill>
                  <a:srgbClr val="0070C0"/>
                </a:solidFill>
              </a:rPr>
              <a:t>Santé personnelle et de l'équipe</a:t>
            </a:r>
          </a:p>
          <a:p>
            <a:pPr lvl="1"/>
            <a:r>
              <a:rPr lang="en-GB" sz="1600" dirty="0"/>
              <a:t>Vaccins requis effectués</a:t>
            </a:r>
          </a:p>
          <a:p>
            <a:pPr lvl="1"/>
            <a:r>
              <a:rPr lang="en-GB" sz="1600" dirty="0"/>
              <a:t>Trousse médicale personnelle et précautions de base, prophylaxie antipaludique, produit hydro-alcoolique, kit de premiers secours, thermomètre infrarouge, plan d'évacuation sanitaire</a:t>
            </a:r>
          </a:p>
          <a:p>
            <a:pPr marL="0" indent="0">
              <a:buNone/>
            </a:pPr>
            <a:endParaRPr lang="en-GB" sz="1600" b="1" dirty="0">
              <a:solidFill>
                <a:srgbClr val="0070C0"/>
              </a:solidFill>
            </a:endParaRPr>
          </a:p>
          <a:p>
            <a:pPr marL="0" indent="0">
              <a:buNone/>
            </a:pPr>
            <a:r>
              <a:rPr lang="en-GB" sz="1600" b="1" dirty="0">
                <a:solidFill>
                  <a:srgbClr val="0070C0"/>
                </a:solidFill>
              </a:rPr>
              <a:t>Documents imprimés</a:t>
            </a:r>
          </a:p>
          <a:p>
            <a:pPr lvl="1"/>
            <a:r>
              <a:rPr lang="en-GB" sz="1600" dirty="0"/>
              <a:t>Termes de référence de l'enquête ainsi que toutes les informations disponibles sur l'évènement.</a:t>
            </a:r>
          </a:p>
          <a:p>
            <a:pPr lvl="1"/>
            <a:r>
              <a:rPr lang="en-GB" sz="1600" dirty="0"/>
              <a:t>Plans </a:t>
            </a:r>
            <a:r>
              <a:rPr lang="en-GB" sz="1600" dirty="0" err="1"/>
              <a:t>d'urgence</a:t>
            </a:r>
            <a:r>
              <a:rPr lang="en-GB" sz="1600" dirty="0"/>
              <a:t> </a:t>
            </a:r>
            <a:r>
              <a:rPr lang="en-GB" sz="1600" dirty="0" err="1"/>
              <a:t>nationaux</a:t>
            </a:r>
            <a:r>
              <a:rPr lang="en-GB" sz="1600" dirty="0"/>
              <a:t>./</a:t>
            </a:r>
            <a:r>
              <a:rPr lang="en-GB" sz="1600" dirty="0" err="1"/>
              <a:t>Procédures</a:t>
            </a:r>
            <a:r>
              <a:rPr lang="en-GB" sz="1600" dirty="0"/>
              <a:t> opérationnelles standardisées.</a:t>
            </a:r>
          </a:p>
          <a:p>
            <a:pPr lvl="1"/>
            <a:r>
              <a:rPr lang="en-GB" sz="1600" dirty="0"/>
              <a:t>Liste des coordonnées des responsables centraux, intermédiaires et de district, du coordonnateur global de l'événement ainsi que des parties prenantes.</a:t>
            </a:r>
          </a:p>
          <a:p>
            <a:pPr lvl="1"/>
            <a:r>
              <a:rPr lang="en-GB" sz="1600" dirty="0"/>
              <a:t>Formulaires d'investigation de cas imprimés, formulaires du tableau descriptif détaillé, questionnaire d'entretien, définitions de cas, formulaires d'expédition au laboratoire, modèle de rapport de situation, formulaires de recherche et d'identification des contacts, formulaires d'autorisation des échantillons, etc.</a:t>
            </a:r>
          </a:p>
          <a:p>
            <a:pPr lvl="1"/>
            <a:r>
              <a:rPr lang="en-GB" sz="1600" dirty="0"/>
              <a:t>Matériels pédagogiques de formation rapide.</a:t>
            </a:r>
          </a:p>
          <a:p>
            <a:pPr lvl="1"/>
            <a:r>
              <a:rPr lang="en-GB" sz="1600" dirty="0"/>
              <a:t>Guides techniques, posters, matériel de communication des risques imprimés. </a:t>
            </a:r>
          </a:p>
          <a:p>
            <a:pPr marL="0" indent="0">
              <a:buNone/>
            </a:pPr>
            <a:endParaRPr lang="en-GB" sz="500" b="1" dirty="0">
              <a:solidFill>
                <a:srgbClr val="0070C0"/>
              </a:solidFill>
            </a:endParaRPr>
          </a:p>
        </p:txBody>
      </p:sp>
    </p:spTree>
    <p:extLst>
      <p:ext uri="{BB962C8B-B14F-4D97-AF65-F5344CB8AC3E}">
        <p14:creationId xmlns:p14="http://schemas.microsoft.com/office/powerpoint/2010/main" val="39648489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7504" y="-27384"/>
            <a:ext cx="9036496" cy="1143000"/>
          </a:xfrm>
        </p:spPr>
        <p:txBody>
          <a:bodyPr>
            <a:noAutofit/>
          </a:bodyPr>
          <a:lstStyle/>
          <a:p>
            <a:pPr>
              <a:lnSpc>
                <a:spcPts val="3800"/>
              </a:lnSpc>
            </a:pPr>
            <a:r>
              <a:rPr lang="en-GB" sz="3600" b="1" dirty="0" err="1">
                <a:solidFill>
                  <a:srgbClr val="002060"/>
                </a:solidFill>
              </a:rPr>
              <a:t>Exemple</a:t>
            </a:r>
            <a:r>
              <a:rPr lang="en-GB" sz="3600" b="1" dirty="0">
                <a:solidFill>
                  <a:srgbClr val="002060"/>
                </a:solidFill>
              </a:rPr>
              <a:t>: </a:t>
            </a:r>
            <a:r>
              <a:rPr lang="en-GB" sz="3600" b="1" dirty="0" err="1">
                <a:solidFill>
                  <a:srgbClr val="002060"/>
                </a:solidFill>
              </a:rPr>
              <a:t>liste</a:t>
            </a:r>
            <a:r>
              <a:rPr lang="en-GB" sz="3600" b="1" dirty="0">
                <a:solidFill>
                  <a:srgbClr val="002060"/>
                </a:solidFill>
              </a:rPr>
              <a:t> de contrôle EIR pour faire face à MVE (2)</a:t>
            </a:r>
          </a:p>
        </p:txBody>
      </p:sp>
      <p:sp>
        <p:nvSpPr>
          <p:cNvPr id="3" name="Content Placeholder 2"/>
          <p:cNvSpPr>
            <a:spLocks noGrp="1"/>
          </p:cNvSpPr>
          <p:nvPr>
            <p:ph idx="4294967295"/>
          </p:nvPr>
        </p:nvSpPr>
        <p:spPr>
          <a:xfrm>
            <a:off x="323528" y="1167209"/>
            <a:ext cx="8496944" cy="3269903"/>
          </a:xfrm>
        </p:spPr>
        <p:txBody>
          <a:bodyPr>
            <a:noAutofit/>
          </a:bodyPr>
          <a:lstStyle/>
          <a:p>
            <a:pPr marL="0" indent="0">
              <a:buNone/>
            </a:pPr>
            <a:r>
              <a:rPr lang="en-GB" sz="1600" b="1" dirty="0" err="1">
                <a:solidFill>
                  <a:srgbClr val="0070C0"/>
                </a:solidFill>
              </a:rPr>
              <a:t>Technologie</a:t>
            </a:r>
            <a:r>
              <a:rPr lang="en-GB" sz="1600" b="1" dirty="0">
                <a:solidFill>
                  <a:srgbClr val="0070C0"/>
                </a:solidFill>
              </a:rPr>
              <a:t> de </a:t>
            </a:r>
            <a:r>
              <a:rPr lang="en-GB" sz="1600" b="1" dirty="0" err="1">
                <a:solidFill>
                  <a:srgbClr val="0070C0"/>
                </a:solidFill>
              </a:rPr>
              <a:t>l'information</a:t>
            </a:r>
            <a:r>
              <a:rPr lang="en-GB" sz="1600" b="1" dirty="0">
                <a:solidFill>
                  <a:srgbClr val="0070C0"/>
                </a:solidFill>
              </a:rPr>
              <a:t> et de la communication</a:t>
            </a:r>
          </a:p>
          <a:p>
            <a:pPr lvl="1"/>
            <a:r>
              <a:rPr lang="en-GB" sz="1600" dirty="0" err="1"/>
              <a:t>Ordinateurs</a:t>
            </a:r>
            <a:r>
              <a:rPr lang="en-GB" sz="1600" dirty="0"/>
              <a:t> portables et </a:t>
            </a:r>
            <a:r>
              <a:rPr lang="en-GB" sz="1600" dirty="0" err="1"/>
              <a:t>imprimante</a:t>
            </a:r>
            <a:endParaRPr lang="en-GB" sz="1600" dirty="0"/>
          </a:p>
          <a:p>
            <a:pPr lvl="1"/>
            <a:r>
              <a:rPr lang="en-GB" sz="1600" dirty="0" err="1"/>
              <a:t>Jetons</a:t>
            </a:r>
            <a:r>
              <a:rPr lang="en-GB" sz="1600" dirty="0"/>
              <a:t> Internet.</a:t>
            </a:r>
          </a:p>
          <a:p>
            <a:pPr lvl="1"/>
            <a:r>
              <a:rPr lang="en-GB" sz="1600" dirty="0" err="1"/>
              <a:t>Téléphones</a:t>
            </a:r>
            <a:r>
              <a:rPr lang="en-GB" sz="1600" dirty="0"/>
              <a:t> et </a:t>
            </a:r>
            <a:r>
              <a:rPr lang="en-GB" sz="1600" dirty="0" err="1"/>
              <a:t>crédit</a:t>
            </a:r>
            <a:r>
              <a:rPr lang="en-GB" sz="1600" dirty="0"/>
              <a:t> pour </a:t>
            </a:r>
            <a:r>
              <a:rPr lang="en-GB" sz="1600" dirty="0" err="1"/>
              <a:t>téléphone</a:t>
            </a:r>
            <a:r>
              <a:rPr lang="en-GB" sz="1600" dirty="0"/>
              <a:t> </a:t>
            </a:r>
            <a:r>
              <a:rPr lang="en-GB" sz="1600" dirty="0" err="1"/>
              <a:t>supplémentaire</a:t>
            </a:r>
            <a:r>
              <a:rPr lang="en-GB" sz="1600" dirty="0"/>
              <a:t>, radios </a:t>
            </a:r>
            <a:r>
              <a:rPr lang="en-GB" sz="1600" dirty="0" err="1"/>
              <a:t>si</a:t>
            </a:r>
            <a:r>
              <a:rPr lang="en-GB" sz="1600" dirty="0"/>
              <a:t> </a:t>
            </a:r>
            <a:r>
              <a:rPr lang="en-GB" sz="1600" dirty="0" err="1"/>
              <a:t>nécessaire</a:t>
            </a:r>
            <a:r>
              <a:rPr lang="en-GB" sz="1600" dirty="0"/>
              <a:t>, etc.</a:t>
            </a:r>
            <a:endParaRPr lang="en-GB" sz="1600" b="1" dirty="0">
              <a:solidFill>
                <a:srgbClr val="0070C0"/>
              </a:solidFill>
            </a:endParaRPr>
          </a:p>
          <a:p>
            <a:pPr marL="0" indent="0">
              <a:lnSpc>
                <a:spcPts val="1500"/>
              </a:lnSpc>
              <a:buNone/>
            </a:pPr>
            <a:endParaRPr lang="en-GB" sz="1600" b="1" dirty="0">
              <a:solidFill>
                <a:srgbClr val="0070C0"/>
              </a:solidFill>
            </a:endParaRPr>
          </a:p>
          <a:p>
            <a:pPr marL="0" indent="0">
              <a:lnSpc>
                <a:spcPts val="1500"/>
              </a:lnSpc>
              <a:buNone/>
            </a:pPr>
            <a:r>
              <a:rPr lang="en-GB" sz="1600" b="1" dirty="0" err="1">
                <a:solidFill>
                  <a:srgbClr val="0070C0"/>
                </a:solidFill>
              </a:rPr>
              <a:t>Équipement</a:t>
            </a:r>
            <a:r>
              <a:rPr lang="en-GB" sz="1600" b="1" dirty="0">
                <a:solidFill>
                  <a:srgbClr val="0070C0"/>
                </a:solidFill>
              </a:rPr>
              <a:t> médical</a:t>
            </a:r>
          </a:p>
          <a:p>
            <a:pPr lvl="1">
              <a:lnSpc>
                <a:spcPts val="1500"/>
              </a:lnSpc>
            </a:pPr>
            <a:r>
              <a:rPr lang="en-GB" sz="1600" dirty="0"/>
              <a:t>Set de perfusion de réhydratation</a:t>
            </a:r>
          </a:p>
          <a:p>
            <a:pPr lvl="1">
              <a:lnSpc>
                <a:spcPts val="1500"/>
              </a:lnSpc>
            </a:pPr>
            <a:r>
              <a:rPr lang="en-GB" sz="1600" dirty="0"/>
              <a:t>Solution de réhydratation orale</a:t>
            </a:r>
          </a:p>
          <a:p>
            <a:pPr lvl="1">
              <a:lnSpc>
                <a:spcPts val="1500"/>
              </a:lnSpc>
            </a:pPr>
            <a:r>
              <a:rPr lang="en-GB" sz="1600" dirty="0" err="1"/>
              <a:t>Traitements</a:t>
            </a:r>
            <a:endParaRPr lang="en-GB" sz="1600" dirty="0"/>
          </a:p>
        </p:txBody>
      </p:sp>
    </p:spTree>
    <p:extLst>
      <p:ext uri="{BB962C8B-B14F-4D97-AF65-F5344CB8AC3E}">
        <p14:creationId xmlns:p14="http://schemas.microsoft.com/office/powerpoint/2010/main" val="358884803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7504" y="-27384"/>
            <a:ext cx="9036496" cy="1143000"/>
          </a:xfrm>
        </p:spPr>
        <p:txBody>
          <a:bodyPr>
            <a:noAutofit/>
          </a:bodyPr>
          <a:lstStyle/>
          <a:p>
            <a:pPr>
              <a:lnSpc>
                <a:spcPts val="3800"/>
              </a:lnSpc>
            </a:pPr>
            <a:r>
              <a:rPr lang="en-GB" sz="3600" b="1" dirty="0" err="1">
                <a:solidFill>
                  <a:srgbClr val="002060"/>
                </a:solidFill>
              </a:rPr>
              <a:t>Exemple</a:t>
            </a:r>
            <a:r>
              <a:rPr lang="en-GB" sz="3600" b="1" dirty="0">
                <a:solidFill>
                  <a:srgbClr val="002060"/>
                </a:solidFill>
              </a:rPr>
              <a:t>: </a:t>
            </a:r>
            <a:r>
              <a:rPr lang="en-GB" sz="3600" b="1" dirty="0" err="1">
                <a:solidFill>
                  <a:srgbClr val="002060"/>
                </a:solidFill>
              </a:rPr>
              <a:t>liste</a:t>
            </a:r>
            <a:r>
              <a:rPr lang="en-GB" sz="3600" b="1" dirty="0">
                <a:solidFill>
                  <a:srgbClr val="002060"/>
                </a:solidFill>
              </a:rPr>
              <a:t> de contrôle EIR pour faire face à MVE (3)</a:t>
            </a:r>
          </a:p>
        </p:txBody>
      </p:sp>
      <p:sp>
        <p:nvSpPr>
          <p:cNvPr id="3" name="Content Placeholder 2"/>
          <p:cNvSpPr>
            <a:spLocks noGrp="1"/>
          </p:cNvSpPr>
          <p:nvPr>
            <p:ph idx="4294967295"/>
          </p:nvPr>
        </p:nvSpPr>
        <p:spPr>
          <a:xfrm>
            <a:off x="251520" y="1167209"/>
            <a:ext cx="8568952" cy="5070103"/>
          </a:xfrm>
        </p:spPr>
        <p:txBody>
          <a:bodyPr>
            <a:noAutofit/>
          </a:bodyPr>
          <a:lstStyle/>
          <a:p>
            <a:pPr marL="0" indent="0">
              <a:lnSpc>
                <a:spcPts val="1500"/>
              </a:lnSpc>
              <a:buNone/>
            </a:pPr>
            <a:r>
              <a:rPr lang="en-GB" sz="1600" b="1" dirty="0" err="1">
                <a:solidFill>
                  <a:srgbClr val="0070C0"/>
                </a:solidFill>
              </a:rPr>
              <a:t>Équipements</a:t>
            </a:r>
            <a:r>
              <a:rPr lang="en-GB" sz="1600" b="1" dirty="0">
                <a:solidFill>
                  <a:srgbClr val="0070C0"/>
                </a:solidFill>
              </a:rPr>
              <a:t> et EPI de terrain</a:t>
            </a:r>
          </a:p>
          <a:p>
            <a:pPr lvl="1">
              <a:lnSpc>
                <a:spcPts val="1500"/>
              </a:lnSpc>
            </a:pPr>
            <a:r>
              <a:rPr lang="en-GB" sz="1600" dirty="0"/>
              <a:t>Solution hydro-alcoolique, savon, solution concentrée d'hypochlorite/javel</a:t>
            </a:r>
          </a:p>
          <a:p>
            <a:pPr lvl="1">
              <a:lnSpc>
                <a:spcPts val="1500"/>
              </a:lnSpc>
            </a:pPr>
            <a:r>
              <a:rPr lang="en-GB" sz="1600" dirty="0"/>
              <a:t>EPI incluant tenues médicales non stériles, gants jetables en nitrile, gants haute résistance, masque de protection respiratoire à filtre de particules N95, combinaison et/ou blouse, bottes en caoutchouc, tablier haute résistance, écran facial et/ou lunettes, masques chirurgicaux.</a:t>
            </a:r>
          </a:p>
          <a:p>
            <a:pPr lvl="1">
              <a:lnSpc>
                <a:spcPts val="1500"/>
              </a:lnSpc>
            </a:pPr>
            <a:r>
              <a:rPr lang="en-GB" sz="1600" dirty="0"/>
              <a:t>Thermomètres infrarouge</a:t>
            </a:r>
          </a:p>
          <a:p>
            <a:pPr lvl="1">
              <a:lnSpc>
                <a:spcPts val="1500"/>
              </a:lnSpc>
            </a:pPr>
            <a:r>
              <a:rPr lang="en-GB" sz="1600" dirty="0"/>
              <a:t>Housses mortuaires</a:t>
            </a:r>
          </a:p>
          <a:p>
            <a:pPr lvl="1">
              <a:lnSpc>
                <a:spcPts val="1500"/>
              </a:lnSpc>
            </a:pPr>
            <a:r>
              <a:rPr lang="en-GB" sz="1600" dirty="0"/>
              <a:t>Pulvérisateurs à dos</a:t>
            </a:r>
          </a:p>
          <a:p>
            <a:pPr lvl="1">
              <a:lnSpc>
                <a:spcPts val="1500"/>
              </a:lnSpc>
            </a:pPr>
            <a:r>
              <a:rPr lang="en-GB" sz="1600" dirty="0"/>
              <a:t>Sacs jetables pour déchets infectieux </a:t>
            </a:r>
          </a:p>
          <a:p>
            <a:pPr lvl="1">
              <a:lnSpc>
                <a:spcPts val="1500"/>
              </a:lnSpc>
            </a:pPr>
            <a:r>
              <a:rPr lang="en-GB" sz="1600" dirty="0"/>
              <a:t>Kit d'échantillonnage (UN 2814, kit d'échantillon de sang, écouvillons de prélèvement oral, gants, tampons imbibés d'alcool)</a:t>
            </a:r>
          </a:p>
          <a:p>
            <a:pPr lvl="1">
              <a:lnSpc>
                <a:spcPts val="1500"/>
              </a:lnSpc>
            </a:pPr>
            <a:r>
              <a:rPr lang="en-GB" sz="1600" dirty="0"/>
              <a:t>Triple conditionnement </a:t>
            </a:r>
          </a:p>
          <a:p>
            <a:pPr lvl="1">
              <a:lnSpc>
                <a:spcPts val="1500"/>
              </a:lnSpc>
            </a:pPr>
            <a:r>
              <a:rPr lang="en-GB" sz="1600" dirty="0"/>
              <a:t>Boîte de sécurité/conteneurs à déchets pointus</a:t>
            </a:r>
          </a:p>
          <a:p>
            <a:pPr marL="0" indent="0">
              <a:lnSpc>
                <a:spcPts val="1500"/>
              </a:lnSpc>
              <a:buNone/>
            </a:pPr>
            <a:endParaRPr lang="en-GB" sz="1600" b="1" dirty="0">
              <a:solidFill>
                <a:srgbClr val="0070C0"/>
              </a:solidFill>
            </a:endParaRPr>
          </a:p>
          <a:p>
            <a:pPr marL="0" indent="0">
              <a:lnSpc>
                <a:spcPts val="1500"/>
              </a:lnSpc>
              <a:buNone/>
            </a:pPr>
            <a:r>
              <a:rPr lang="en-GB" sz="1600" b="1" dirty="0">
                <a:solidFill>
                  <a:srgbClr val="0070C0"/>
                </a:solidFill>
              </a:rPr>
              <a:t>Transport</a:t>
            </a:r>
          </a:p>
          <a:p>
            <a:pPr lvl="1">
              <a:lnSpc>
                <a:spcPts val="1500"/>
              </a:lnSpc>
            </a:pPr>
            <a:r>
              <a:rPr lang="en-GB" sz="1600" dirty="0"/>
              <a:t>Accès à des voitures ou à des scooters + essence</a:t>
            </a:r>
          </a:p>
          <a:p>
            <a:pPr marL="0" indent="0">
              <a:lnSpc>
                <a:spcPts val="1500"/>
              </a:lnSpc>
              <a:buNone/>
            </a:pPr>
            <a:endParaRPr lang="en-GB" sz="1600" b="1" dirty="0">
              <a:solidFill>
                <a:srgbClr val="0070C0"/>
              </a:solidFill>
            </a:endParaRPr>
          </a:p>
          <a:p>
            <a:pPr marL="0" indent="0">
              <a:lnSpc>
                <a:spcPts val="1500"/>
              </a:lnSpc>
              <a:buNone/>
            </a:pPr>
            <a:r>
              <a:rPr lang="en-GB" sz="1600" b="1" dirty="0" err="1">
                <a:solidFill>
                  <a:srgbClr val="0070C0"/>
                </a:solidFill>
              </a:rPr>
              <a:t>Moyens</a:t>
            </a:r>
            <a:r>
              <a:rPr lang="en-GB" sz="1600" b="1" dirty="0">
                <a:solidFill>
                  <a:srgbClr val="0070C0"/>
                </a:solidFill>
              </a:rPr>
              <a:t> financiers</a:t>
            </a:r>
          </a:p>
          <a:p>
            <a:pPr lvl="1">
              <a:lnSpc>
                <a:spcPts val="1500"/>
              </a:lnSpc>
            </a:pPr>
            <a:r>
              <a:rPr lang="en-GB" sz="1600" dirty="0"/>
              <a:t>Per diem, petite caisse</a:t>
            </a:r>
          </a:p>
          <a:p>
            <a:pPr lvl="1">
              <a:lnSpc>
                <a:spcPts val="1500"/>
              </a:lnSpc>
            </a:pPr>
            <a:r>
              <a:rPr lang="en-GB" sz="1600" dirty="0"/>
              <a:t>Accès et mécanisme permettant le déblocage de fonds d'urgence</a:t>
            </a:r>
          </a:p>
        </p:txBody>
      </p:sp>
    </p:spTree>
    <p:extLst>
      <p:ext uri="{BB962C8B-B14F-4D97-AF65-F5344CB8AC3E}">
        <p14:creationId xmlns:p14="http://schemas.microsoft.com/office/powerpoint/2010/main" val="288361163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Title 1">
            <a:extLst>
              <a:ext uri="{FF2B5EF4-FFF2-40B4-BE49-F238E27FC236}">
                <a16:creationId xmlns:a16="http://schemas.microsoft.com/office/drawing/2014/main" id="{75A310CD-2EA6-4C4B-9A39-48B0109090F5}"/>
              </a:ext>
            </a:extLst>
          </p:cNvPr>
          <p:cNvSpPr>
            <a:spLocks noGrp="1"/>
          </p:cNvSpPr>
          <p:nvPr>
            <p:ph type="title"/>
          </p:nvPr>
        </p:nvSpPr>
        <p:spPr/>
        <p:txBody>
          <a:bodyPr/>
          <a:lstStyle/>
          <a:p>
            <a:r>
              <a:rPr lang="fr-FR" altLang="en-US" sz="3600" b="1">
                <a:solidFill>
                  <a:srgbClr val="002060"/>
                </a:solidFill>
              </a:rPr>
              <a:t>Clause de non-responsabilité</a:t>
            </a:r>
          </a:p>
        </p:txBody>
      </p:sp>
      <p:sp>
        <p:nvSpPr>
          <p:cNvPr id="46083" name="Content Placeholder 2">
            <a:extLst>
              <a:ext uri="{FF2B5EF4-FFF2-40B4-BE49-F238E27FC236}">
                <a16:creationId xmlns:a16="http://schemas.microsoft.com/office/drawing/2014/main" id="{A0EB7FF0-DE40-4487-80F0-493239C7D3D4}"/>
              </a:ext>
            </a:extLst>
          </p:cNvPr>
          <p:cNvSpPr>
            <a:spLocks noGrp="1"/>
          </p:cNvSpPr>
          <p:nvPr>
            <p:ph idx="1"/>
          </p:nvPr>
        </p:nvSpPr>
        <p:spPr>
          <a:xfrm>
            <a:off x="457200" y="1484313"/>
            <a:ext cx="8229600" cy="4525962"/>
          </a:xfrm>
        </p:spPr>
        <p:txBody>
          <a:bodyPr/>
          <a:lstStyle/>
          <a:p>
            <a:pPr marL="0" indent="0">
              <a:buFont typeface="Arial" panose="020B0604020202020204" pitchFamily="34" charset="0"/>
              <a:buNone/>
            </a:pPr>
            <a:r>
              <a:rPr lang="en-US" altLang="en-US" sz="1500" b="1"/>
              <a:t>WHO Health Security Learning Platform - </a:t>
            </a:r>
            <a:r>
              <a:rPr lang="en-US" altLang="en-US" sz="1400" b="1"/>
              <a:t>Training Materials</a:t>
            </a:r>
            <a:endParaRPr lang="en-US" altLang="en-US" sz="1500" b="1"/>
          </a:p>
          <a:p>
            <a:pPr marL="0" indent="0">
              <a:buFont typeface="Arial" panose="020B0604020202020204" pitchFamily="34" charset="0"/>
              <a:buNone/>
            </a:pPr>
            <a:r>
              <a:rPr lang="fr-FR" altLang="en-US" sz="1500" b="1"/>
              <a:t>Plateforme d’Apprentissage de l'OMS sur la Sécurité Sanitaire - Matériel de formation</a:t>
            </a:r>
          </a:p>
          <a:p>
            <a:pPr marL="0" indent="0">
              <a:buFont typeface="Arial" panose="020B0604020202020204" pitchFamily="34" charset="0"/>
              <a:buNone/>
            </a:pPr>
            <a:endParaRPr lang="fr-FR" altLang="en-US" sz="1500"/>
          </a:p>
          <a:p>
            <a:pPr marL="0" indent="0">
              <a:buFont typeface="Arial" panose="020B0604020202020204" pitchFamily="34" charset="0"/>
              <a:buNone/>
            </a:pPr>
            <a:r>
              <a:rPr lang="fr-FR" altLang="en-US" sz="1500"/>
              <a:t>Ces matériels de formation de l'OMS sont © Organisation mondiale de la Santé (OMS) 2018. Tous droits réservés.</a:t>
            </a:r>
          </a:p>
          <a:p>
            <a:pPr marL="0" indent="0">
              <a:buFont typeface="Arial" panose="020B0604020202020204" pitchFamily="34" charset="0"/>
              <a:buNone/>
            </a:pPr>
            <a:endParaRPr lang="fr-FR" altLang="en-US" sz="1500"/>
          </a:p>
          <a:p>
            <a:pPr marL="0" indent="0">
              <a:buFont typeface="Arial" panose="020B0604020202020204" pitchFamily="34" charset="0"/>
              <a:buNone/>
            </a:pPr>
            <a:r>
              <a:rPr lang="fr-FR" altLang="en-US" sz="1500"/>
              <a:t>Votre utilisation de ces matériels est soumise aux conditions d’utilisation de la "Plate-forme d'Apprentissage de la Sécurité Sanitaire de l’OMS, Matériel de Formation", que vous avez acceptés lors du téléchargement et qui sont disponibles sur la Plateforme d'Apprentissage de la Sécurité Sanitaire: </a:t>
            </a:r>
            <a:r>
              <a:rPr lang="en-US" altLang="en-US" sz="1500" u="sng">
                <a:hlinkClick r:id="rId2"/>
              </a:rPr>
              <a:t>https://extranet.who.int/hslp</a:t>
            </a:r>
            <a:endParaRPr lang="en-US" altLang="en-US" sz="1500" u="sng"/>
          </a:p>
          <a:p>
            <a:pPr marL="0" indent="0">
              <a:buFont typeface="Arial" panose="020B0604020202020204" pitchFamily="34" charset="0"/>
              <a:buNone/>
            </a:pPr>
            <a:endParaRPr lang="fr-FR" altLang="en-US" sz="1500"/>
          </a:p>
          <a:p>
            <a:pPr marL="0" indent="0">
              <a:buFont typeface="Arial" panose="020B0604020202020204" pitchFamily="34" charset="0"/>
              <a:buNone/>
            </a:pPr>
            <a:r>
              <a:rPr lang="fr-FR" altLang="en-US" sz="1500"/>
              <a:t>Si vous adaptez, modifiez, traduisez ou révisez de toute autre manière le contenu de ces documents, vous n'impliquerez pas que l'OMS soit affiliée à de telles modifications et n'utiliserez pas le nom ou l'emblème de l'OMS dans ces documents modifiés.</a:t>
            </a:r>
          </a:p>
          <a:p>
            <a:pPr marL="0" indent="0">
              <a:buFont typeface="Arial" panose="020B0604020202020204" pitchFamily="34" charset="0"/>
              <a:buNone/>
            </a:pPr>
            <a:endParaRPr lang="fr-FR" altLang="en-US" sz="1500"/>
          </a:p>
          <a:p>
            <a:pPr marL="0" indent="0">
              <a:buFont typeface="Arial" panose="020B0604020202020204" pitchFamily="34" charset="0"/>
              <a:buNone/>
            </a:pPr>
            <a:r>
              <a:rPr lang="fr-FR" altLang="en-US" sz="1500"/>
              <a:t>En outre, nous vous invitons à informer l'OMS de toute modification de ces documents que vous utilisez publiquement, à des fins d'archivage et de développement continu, en envoyant un courrier électronique à l'adresse suivante: </a:t>
            </a:r>
            <a:r>
              <a:rPr lang="fr-FR" altLang="en-US" sz="1500">
                <a:hlinkClick r:id="rId3"/>
              </a:rPr>
              <a:t>ihrhrt@who.int</a:t>
            </a:r>
            <a:r>
              <a:rPr lang="fr-FR" altLang="en-US" sz="1500"/>
              <a:t> </a:t>
            </a:r>
            <a:endParaRPr lang="en-US" altLang="en-US" sz="1500"/>
          </a:p>
        </p:txBody>
      </p:sp>
    </p:spTree>
    <p:extLst>
      <p:ext uri="{BB962C8B-B14F-4D97-AF65-F5344CB8AC3E}">
        <p14:creationId xmlns:p14="http://schemas.microsoft.com/office/powerpoint/2010/main" val="230162855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67544" y="2708920"/>
            <a:ext cx="8229600" cy="1143000"/>
          </a:xfrm>
        </p:spPr>
        <p:txBody>
          <a:bodyPr/>
          <a:lstStyle/>
          <a:p>
            <a:r>
              <a:rPr lang="fr-FR" sz="6000" b="1" i="1" dirty="0" err="1">
                <a:solidFill>
                  <a:srgbClr val="002060"/>
                </a:solidFill>
              </a:rPr>
              <a:t>Merci</a:t>
            </a:r>
            <a:r>
              <a:rPr lang="fr-FR" sz="6000" b="1" i="1" dirty="0">
                <a:solidFill>
                  <a:srgbClr val="002060"/>
                </a:solidFill>
              </a:rPr>
              <a:t> </a:t>
            </a:r>
            <a:r>
              <a:rPr lang="fr-FR" sz="6000" b="1" i="1" dirty="0" err="1">
                <a:solidFill>
                  <a:srgbClr val="002060"/>
                </a:solidFill>
              </a:rPr>
              <a:t>!</a:t>
            </a:r>
            <a:endParaRPr lang="en-GB" sz="6000" b="1" i="1" dirty="0">
              <a:solidFill>
                <a:srgbClr val="002060"/>
              </a:solidFill>
            </a:endParaRPr>
          </a:p>
        </p:txBody>
      </p:sp>
    </p:spTree>
    <p:extLst>
      <p:ext uri="{BB962C8B-B14F-4D97-AF65-F5344CB8AC3E}">
        <p14:creationId xmlns:p14="http://schemas.microsoft.com/office/powerpoint/2010/main" val="132176391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223</TotalTime>
  <Words>698</Words>
  <Application>Microsoft Office PowerPoint</Application>
  <PresentationFormat>On-screen Show (4:3)</PresentationFormat>
  <Paragraphs>72</Paragraphs>
  <Slides>8</Slides>
  <Notes>2</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8</vt:i4>
      </vt:variant>
    </vt:vector>
  </HeadingPairs>
  <TitlesOfParts>
    <vt:vector size="13" baseType="lpstr">
      <vt:lpstr>Arial</vt:lpstr>
      <vt:lpstr>Arial Narrow</vt:lpstr>
      <vt:lpstr>Calibri</vt:lpstr>
      <vt:lpstr>Office Theme</vt:lpstr>
      <vt:lpstr>RC 59 Template EN</vt:lpstr>
      <vt:lpstr>Formation des  Équipes d‘Intervention Rapide</vt:lpstr>
      <vt:lpstr>Objectifs d'apprentissage</vt:lpstr>
      <vt:lpstr>Instructions</vt:lpstr>
      <vt:lpstr>Exemple: liste de contrôle EIR pour faire face à la MVE (1)</vt:lpstr>
      <vt:lpstr>Exemple: liste de contrôle EIR pour faire face à MVE (2)</vt:lpstr>
      <vt:lpstr>Exemple: liste de contrôle EIR pour faire face à MVE (3)</vt:lpstr>
      <vt:lpstr>Clause de non-responsabilité</vt:lpstr>
      <vt:lpstr>Merci !</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Deployment Checklist Groupwork</dc:title>
  <dc:creator>SMALLWOOD, Catherine</dc:creator>
  <cp:lastModifiedBy>GOMEZ, Paula</cp:lastModifiedBy>
  <cp:revision>33</cp:revision>
  <dcterms:created xsi:type="dcterms:W3CDTF">2015-09-22T16:46:55Z</dcterms:created>
  <dcterms:modified xsi:type="dcterms:W3CDTF">2018-06-13T13:45:45Z</dcterms:modified>
</cp:coreProperties>
</file>

<file path=docProps/thumbnail.jpeg>
</file>